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64" r:id="rId4"/>
    <p:sldId id="261" r:id="rId5"/>
    <p:sldId id="262" r:id="rId6"/>
    <p:sldId id="259" r:id="rId7"/>
    <p:sldId id="260" r:id="rId8"/>
    <p:sldId id="263"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9797F4-71B7-48C7-8B58-E7580C1BE5C3}" type="datetimeFigureOut">
              <a:rPr lang="ru-RU" smtClean="0"/>
              <a:t>05.11.2021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9B130-EFD9-49F5-A6A0-9AE00EEAECC6}" type="slidenum">
              <a:rPr lang="ru-RU" smtClean="0"/>
              <a:t>‹#›</a:t>
            </a:fld>
            <a:endParaRPr lang="ru-RU"/>
          </a:p>
        </p:txBody>
      </p:sp>
    </p:spTree>
    <p:extLst>
      <p:ext uri="{BB962C8B-B14F-4D97-AF65-F5344CB8AC3E}">
        <p14:creationId xmlns:p14="http://schemas.microsoft.com/office/powerpoint/2010/main" val="200607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519B130-EFD9-49F5-A6A0-9AE00EEAECC6}" type="slidenum">
              <a:rPr lang="ru-RU" smtClean="0"/>
              <a:t>7</a:t>
            </a:fld>
            <a:endParaRPr lang="ru-RU"/>
          </a:p>
        </p:txBody>
      </p:sp>
    </p:spTree>
    <p:extLst>
      <p:ext uri="{BB962C8B-B14F-4D97-AF65-F5344CB8AC3E}">
        <p14:creationId xmlns:p14="http://schemas.microsoft.com/office/powerpoint/2010/main" val="7189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05.11.2021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05.11.2021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620688"/>
            <a:ext cx="8064896" cy="1815882"/>
          </a:xfrm>
          <a:prstGeom prst="rect">
            <a:avLst/>
          </a:prstGeom>
        </p:spPr>
        <p:txBody>
          <a:bodyPr wrap="square">
            <a:spAutoFit/>
          </a:bodyPr>
          <a:lstStyle/>
          <a:p>
            <a:pPr algn="ctr" fontAlgn="base"/>
            <a:r>
              <a:rPr lang="ru-RU" sz="3600" b="1" dirty="0">
                <a:solidFill>
                  <a:srgbClr val="C00000"/>
                </a:solidFill>
                <a:latin typeface="Times New Roman" pitchFamily="18" charset="0"/>
                <a:cs typeface="Times New Roman" pitchFamily="18" charset="0"/>
              </a:rPr>
              <a:t>«</a:t>
            </a:r>
            <a:r>
              <a:rPr lang="ru-RU" sz="3600" b="1" dirty="0" err="1">
                <a:solidFill>
                  <a:srgbClr val="C00000"/>
                </a:solidFill>
                <a:latin typeface="Times New Roman" pitchFamily="18" charset="0"/>
                <a:cs typeface="Times New Roman" pitchFamily="18" charset="0"/>
              </a:rPr>
              <a:t>Құқық</a:t>
            </a:r>
            <a:r>
              <a:rPr lang="ru-RU" sz="3600" b="1" dirty="0">
                <a:solidFill>
                  <a:srgbClr val="C00000"/>
                </a:solidFill>
                <a:latin typeface="Times New Roman" pitchFamily="18" charset="0"/>
                <a:cs typeface="Times New Roman" pitchFamily="18" charset="0"/>
              </a:rPr>
              <a:t> </a:t>
            </a:r>
            <a:r>
              <a:rPr lang="ru-RU" sz="3600" b="1" dirty="0" err="1">
                <a:solidFill>
                  <a:srgbClr val="C00000"/>
                </a:solidFill>
                <a:latin typeface="Times New Roman" pitchFamily="18" charset="0"/>
                <a:cs typeface="Times New Roman" pitchFamily="18" charset="0"/>
              </a:rPr>
              <a:t>бұзушылықтың</a:t>
            </a:r>
            <a:r>
              <a:rPr lang="ru-RU" sz="3600" b="1" dirty="0">
                <a:solidFill>
                  <a:srgbClr val="C00000"/>
                </a:solidFill>
                <a:latin typeface="Times New Roman" pitchFamily="18" charset="0"/>
                <a:cs typeface="Times New Roman" pitchFamily="18" charset="0"/>
              </a:rPr>
              <a:t> </a:t>
            </a:r>
            <a:r>
              <a:rPr lang="ru-RU" sz="3600" b="1" dirty="0" err="1">
                <a:solidFill>
                  <a:srgbClr val="C00000"/>
                </a:solidFill>
                <a:latin typeface="Times New Roman" pitchFamily="18" charset="0"/>
                <a:cs typeface="Times New Roman" pitchFamily="18" charset="0"/>
              </a:rPr>
              <a:t>алдын</a:t>
            </a:r>
            <a:r>
              <a:rPr lang="ru-RU" sz="3600" b="1" dirty="0">
                <a:solidFill>
                  <a:srgbClr val="C00000"/>
                </a:solidFill>
                <a:latin typeface="Times New Roman" pitchFamily="18" charset="0"/>
                <a:cs typeface="Times New Roman" pitchFamily="18" charset="0"/>
              </a:rPr>
              <a:t> </a:t>
            </a:r>
            <a:r>
              <a:rPr lang="ru-RU" sz="3600" b="1" dirty="0" err="1">
                <a:solidFill>
                  <a:srgbClr val="C00000"/>
                </a:solidFill>
                <a:latin typeface="Times New Roman" pitchFamily="18" charset="0"/>
                <a:cs typeface="Times New Roman" pitchFamily="18" charset="0"/>
              </a:rPr>
              <a:t>алу</a:t>
            </a:r>
            <a:r>
              <a:rPr lang="ru-RU" sz="3600" b="1" dirty="0">
                <a:solidFill>
                  <a:srgbClr val="C00000"/>
                </a:solidFill>
                <a:latin typeface="Times New Roman" pitchFamily="18" charset="0"/>
                <a:cs typeface="Times New Roman" pitchFamily="18" charset="0"/>
              </a:rPr>
              <a:t>. </a:t>
            </a:r>
            <a:r>
              <a:rPr lang="ru-RU" sz="3600" b="1" dirty="0" err="1">
                <a:solidFill>
                  <a:srgbClr val="C00000"/>
                </a:solidFill>
                <a:latin typeface="Times New Roman" pitchFamily="18" charset="0"/>
                <a:cs typeface="Times New Roman" pitchFamily="18" charset="0"/>
              </a:rPr>
              <a:t>Біз</a:t>
            </a:r>
            <a:r>
              <a:rPr lang="ru-RU" sz="3600" b="1" dirty="0">
                <a:solidFill>
                  <a:srgbClr val="C00000"/>
                </a:solidFill>
                <a:latin typeface="Times New Roman" pitchFamily="18" charset="0"/>
                <a:cs typeface="Times New Roman" pitchFamily="18" charset="0"/>
              </a:rPr>
              <a:t> </a:t>
            </a:r>
            <a:r>
              <a:rPr lang="ru-RU" sz="3600" b="1" dirty="0" err="1">
                <a:solidFill>
                  <a:srgbClr val="C00000"/>
                </a:solidFill>
                <a:latin typeface="Times New Roman" pitchFamily="18" charset="0"/>
                <a:cs typeface="Times New Roman" pitchFamily="18" charset="0"/>
              </a:rPr>
              <a:t>бәріміз</a:t>
            </a:r>
            <a:r>
              <a:rPr lang="ru-RU" sz="3600" b="1" dirty="0">
                <a:solidFill>
                  <a:srgbClr val="C00000"/>
                </a:solidFill>
                <a:latin typeface="Times New Roman" pitchFamily="18" charset="0"/>
                <a:cs typeface="Times New Roman" pitchFamily="18" charset="0"/>
              </a:rPr>
              <a:t> </a:t>
            </a:r>
            <a:r>
              <a:rPr lang="ru-RU" sz="3600" b="1" dirty="0" err="1">
                <a:solidFill>
                  <a:srgbClr val="C00000"/>
                </a:solidFill>
                <a:latin typeface="Times New Roman" pitchFamily="18" charset="0"/>
                <a:cs typeface="Times New Roman" pitchFamily="18" charset="0"/>
              </a:rPr>
              <a:t>теңбіз</a:t>
            </a:r>
            <a:r>
              <a:rPr lang="ru-RU" sz="3600" b="1" dirty="0" smtClean="0">
                <a:solidFill>
                  <a:srgbClr val="C00000"/>
                </a:solidFill>
                <a:latin typeface="Times New Roman" pitchFamily="18" charset="0"/>
                <a:cs typeface="Times New Roman" pitchFamily="18" charset="0"/>
              </a:rPr>
              <a:t>» </a:t>
            </a:r>
            <a:endParaRPr lang="ru-RU" sz="3600" b="1" dirty="0">
              <a:solidFill>
                <a:srgbClr val="C00000"/>
              </a:solidFill>
              <a:latin typeface="Times New Roman" pitchFamily="18" charset="0"/>
              <a:cs typeface="Times New Roman" pitchFamily="18" charset="0"/>
            </a:endParaRPr>
          </a:p>
          <a:p>
            <a:pPr algn="ctr" fontAlgn="base"/>
            <a:r>
              <a:rPr lang="ru-RU" sz="4000" b="1" i="1" dirty="0">
                <a:solidFill>
                  <a:srgbClr val="C00000"/>
                </a:solidFill>
                <a:latin typeface="Times New Roman" pitchFamily="18" charset="0"/>
                <a:cs typeface="Times New Roman" pitchFamily="18" charset="0"/>
              </a:rPr>
              <a:t> </a:t>
            </a:r>
          </a:p>
        </p:txBody>
      </p:sp>
      <p:pic>
        <p:nvPicPr>
          <p:cNvPr id="5" name="Picture 2" descr="http://rus-buh.ru/images/stories/516541.jpg"/>
          <p:cNvPicPr>
            <a:picLocks noChangeAspect="1" noChangeArrowheads="1"/>
          </p:cNvPicPr>
          <p:nvPr/>
        </p:nvPicPr>
        <p:blipFill>
          <a:blip r:embed="rId2"/>
          <a:srcRect/>
          <a:stretch>
            <a:fillRect/>
          </a:stretch>
        </p:blipFill>
        <p:spPr bwMode="auto">
          <a:xfrm>
            <a:off x="3059832" y="2174162"/>
            <a:ext cx="2957555" cy="1902910"/>
          </a:xfrm>
          <a:prstGeom prst="rect">
            <a:avLst/>
          </a:prstGeom>
          <a:noFill/>
        </p:spPr>
      </p:pic>
      <p:sp>
        <p:nvSpPr>
          <p:cNvPr id="6" name="TextBox 5"/>
          <p:cNvSpPr txBox="1"/>
          <p:nvPr/>
        </p:nvSpPr>
        <p:spPr>
          <a:xfrm>
            <a:off x="1043608" y="4566575"/>
            <a:ext cx="7632848" cy="1200329"/>
          </a:xfrm>
          <a:prstGeom prst="rect">
            <a:avLst/>
          </a:prstGeom>
          <a:noFill/>
        </p:spPr>
        <p:txBody>
          <a:bodyPr wrap="square" rtlCol="0">
            <a:spAutoFit/>
          </a:bodyPr>
          <a:lstStyle/>
          <a:p>
            <a:pPr algn="ctr">
              <a:buNone/>
            </a:pPr>
            <a:r>
              <a:rPr lang="kk-KZ" sz="2400" b="1" dirty="0">
                <a:ln>
                  <a:solidFill>
                    <a:srgbClr val="C00000"/>
                  </a:solidFill>
                </a:ln>
                <a:solidFill>
                  <a:srgbClr val="C00000"/>
                </a:solidFill>
                <a:latin typeface="Times New Roman" pitchFamily="18" charset="0"/>
                <a:cs typeface="Times New Roman" pitchFamily="18" charset="0"/>
              </a:rPr>
              <a:t>Мақсаты:</a:t>
            </a:r>
            <a:r>
              <a:rPr lang="kk-KZ" sz="2400" b="1" dirty="0">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Оқушылардың</a:t>
            </a:r>
            <a:r>
              <a:rPr lang="ru-RU" sz="2400" b="1" i="1" dirty="0">
                <a:solidFill>
                  <a:srgbClr val="002060"/>
                </a:solidFill>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құқық</a:t>
            </a:r>
            <a:r>
              <a:rPr lang="ru-RU" sz="2400" b="1" i="1" dirty="0">
                <a:solidFill>
                  <a:srgbClr val="002060"/>
                </a:solidFill>
                <a:latin typeface="Times New Roman" pitchFamily="18" charset="0"/>
                <a:cs typeface="Times New Roman" pitchFamily="18" charset="0"/>
              </a:rPr>
              <a:t> </a:t>
            </a:r>
            <a:r>
              <a:rPr lang="ru-RU" sz="2400" b="1" i="1" dirty="0" err="1" smtClean="0">
                <a:solidFill>
                  <a:srgbClr val="002060"/>
                </a:solidFill>
                <a:latin typeface="Times New Roman" pitchFamily="18" charset="0"/>
                <a:cs typeface="Times New Roman" pitchFamily="18" charset="0"/>
              </a:rPr>
              <a:t>бұзушылығының</a:t>
            </a:r>
            <a:r>
              <a:rPr lang="ru-RU" sz="2400" b="1" i="1" dirty="0" smtClean="0">
                <a:solidFill>
                  <a:srgbClr val="002060"/>
                </a:solidFill>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алдын</a:t>
            </a:r>
            <a:r>
              <a:rPr lang="ru-RU" sz="2400" b="1" i="1" dirty="0">
                <a:solidFill>
                  <a:srgbClr val="002060"/>
                </a:solidFill>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алу</a:t>
            </a:r>
            <a:r>
              <a:rPr lang="ru-RU" sz="2400" b="1" i="1" dirty="0">
                <a:solidFill>
                  <a:srgbClr val="002060"/>
                </a:solidFill>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ата-аналардың</a:t>
            </a:r>
            <a:r>
              <a:rPr lang="ru-RU" sz="2400" b="1" i="1" dirty="0">
                <a:solidFill>
                  <a:srgbClr val="002060"/>
                </a:solidFill>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құқықтық</a:t>
            </a:r>
            <a:r>
              <a:rPr lang="ru-RU" sz="2400" b="1" i="1" dirty="0">
                <a:solidFill>
                  <a:srgbClr val="002060"/>
                </a:solidFill>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тәрбиесін</a:t>
            </a:r>
            <a:r>
              <a:rPr lang="ru-RU" sz="2400" b="1" i="1" dirty="0">
                <a:solidFill>
                  <a:srgbClr val="002060"/>
                </a:solidFill>
                <a:latin typeface="Times New Roman" pitchFamily="18" charset="0"/>
                <a:cs typeface="Times New Roman" pitchFamily="18" charset="0"/>
              </a:rPr>
              <a:t> </a:t>
            </a:r>
            <a:r>
              <a:rPr lang="ru-RU" sz="2400" b="1" i="1" dirty="0" err="1">
                <a:solidFill>
                  <a:srgbClr val="002060"/>
                </a:solidFill>
                <a:latin typeface="Times New Roman" pitchFamily="18" charset="0"/>
                <a:cs typeface="Times New Roman" pitchFamily="18" charset="0"/>
              </a:rPr>
              <a:t>арттыру</a:t>
            </a:r>
            <a:r>
              <a:rPr lang="ru-RU" sz="2400" b="1" i="1" dirty="0">
                <a:solidFill>
                  <a:srgbClr val="002060"/>
                </a:solidFill>
                <a:latin typeface="Times New Roman" pitchFamily="18" charset="0"/>
                <a:cs typeface="Times New Roman" pitchFamily="18" charset="0"/>
              </a:rPr>
              <a:t>.</a:t>
            </a:r>
            <a:endParaRPr lang="kk-KZ" sz="2400" b="1" i="1" dirty="0">
              <a:ln>
                <a:solidFill>
                  <a:srgbClr val="C00000"/>
                </a:solidFill>
              </a:ln>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504597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8F3CC859-C276-4DFA-9FE1-A71F94DA1D8B}" type="slidenum">
              <a:rPr lang="ru-RU" altLang="en-US" smtClean="0"/>
              <a:pPr>
                <a:defRPr/>
              </a:pPr>
              <a:t>10</a:t>
            </a:fld>
            <a:endParaRPr lang="ru-RU" altLang="en-US"/>
          </a:p>
        </p:txBody>
      </p:sp>
      <p:sp>
        <p:nvSpPr>
          <p:cNvPr id="4" name="Прямоугольник 3"/>
          <p:cNvSpPr/>
          <p:nvPr/>
        </p:nvSpPr>
        <p:spPr>
          <a:xfrm>
            <a:off x="7625975" y="6429397"/>
            <a:ext cx="1290803" cy="369332"/>
          </a:xfrm>
          <a:prstGeom prst="rect">
            <a:avLst/>
          </a:prstGeom>
        </p:spPr>
        <p:txBody>
          <a:bodyPr wrap="none">
            <a:spAutoFit/>
          </a:bodyPr>
          <a:lstStyle/>
          <a:p>
            <a:pPr algn="ctr"/>
            <a:r>
              <a:rPr lang="kk-KZ" b="1" dirty="0">
                <a:solidFill>
                  <a:srgbClr val="0070C0"/>
                </a:solidFill>
                <a:latin typeface="Times New Roman" pitchFamily="18" charset="0"/>
                <a:cs typeface="Times New Roman" pitchFamily="18" charset="0"/>
              </a:rPr>
              <a:t>слайд №11</a:t>
            </a:r>
            <a:endParaRPr lang="ru-RU" b="1" dirty="0">
              <a:solidFill>
                <a:srgbClr val="0070C0"/>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0" y="1"/>
          <a:ext cx="9143999" cy="9735417"/>
        </p:xfrm>
        <a:graphic>
          <a:graphicData uri="http://schemas.openxmlformats.org/drawingml/2006/table">
            <a:tbl>
              <a:tblPr firstRow="1" bandRow="1">
                <a:tableStyleId>{C4B1156A-380E-4F78-BDF5-A606A8083BF9}</a:tableStyleId>
              </a:tblPr>
              <a:tblGrid>
                <a:gridCol w="1214414">
                  <a:extLst>
                    <a:ext uri="{9D8B030D-6E8A-4147-A177-3AD203B41FA5}">
                      <a16:colId xmlns="" xmlns:a16="http://schemas.microsoft.com/office/drawing/2014/main" val="20000"/>
                    </a:ext>
                  </a:extLst>
                </a:gridCol>
                <a:gridCol w="4214842">
                  <a:extLst>
                    <a:ext uri="{9D8B030D-6E8A-4147-A177-3AD203B41FA5}">
                      <a16:colId xmlns="" xmlns:a16="http://schemas.microsoft.com/office/drawing/2014/main" val="20001"/>
                    </a:ext>
                  </a:extLst>
                </a:gridCol>
                <a:gridCol w="2357454">
                  <a:extLst>
                    <a:ext uri="{9D8B030D-6E8A-4147-A177-3AD203B41FA5}">
                      <a16:colId xmlns="" xmlns:a16="http://schemas.microsoft.com/office/drawing/2014/main" val="20002"/>
                    </a:ext>
                  </a:extLst>
                </a:gridCol>
                <a:gridCol w="1357289">
                  <a:extLst>
                    <a:ext uri="{9D8B030D-6E8A-4147-A177-3AD203B41FA5}">
                      <a16:colId xmlns="" xmlns:a16="http://schemas.microsoft.com/office/drawing/2014/main" val="20003"/>
                    </a:ext>
                  </a:extLst>
                </a:gridCol>
              </a:tblGrid>
              <a:tr h="793819">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ҚР</a:t>
                      </a:r>
                      <a:r>
                        <a:rPr lang="kk-KZ" baseline="0" dirty="0">
                          <a:solidFill>
                            <a:srgbClr val="C00000"/>
                          </a:solidFill>
                          <a:effectLst>
                            <a:outerShdw blurRad="38100" dist="38100" dir="2700000" algn="tl">
                              <a:srgbClr val="000000">
                                <a:alpha val="43137"/>
                              </a:srgbClr>
                            </a:outerShdw>
                          </a:effectLst>
                          <a:latin typeface="Constantia" pitchFamily="18" charset="0"/>
                        </a:rPr>
                        <a:t> ӘҚБК-нің бабы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Атауы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Санкциясы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Айыппұл мөлшері</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0"/>
                  </a:ext>
                </a:extLst>
              </a:tr>
              <a:tr h="2407919">
                <a:tc>
                  <a:txBody>
                    <a:bodyPr/>
                    <a:lstStyle/>
                    <a:p>
                      <a:pPr algn="ctr"/>
                      <a:r>
                        <a:rPr lang="kk-KZ" sz="2000" b="0" dirty="0">
                          <a:solidFill>
                            <a:schemeClr val="accent5">
                              <a:lumMod val="50000"/>
                            </a:schemeClr>
                          </a:solidFill>
                          <a:effectLst>
                            <a:outerShdw blurRad="38100" dist="38100" dir="2700000" algn="tl">
                              <a:srgbClr val="000000">
                                <a:alpha val="43137"/>
                              </a:srgbClr>
                            </a:outerShdw>
                          </a:effectLst>
                          <a:latin typeface="Constantia" pitchFamily="18" charset="0"/>
                        </a:rPr>
                        <a:t>133 бап</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сегіз</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жасқа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толмаған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адамдардың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темекіні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және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бұйымдарын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ішінде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қыздырылатын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темекісі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бар</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бұйымдарды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қорқорға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арналған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темекіні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қорқор</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қоспасын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қыздыруға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арналған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жүйелерді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тұтынудың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электрондық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жүйелерін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және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оларға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арналған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сұйықтықтарды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сатуы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еке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тұлғаларға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бес</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шағын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жиырма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бес</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орта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қырық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ірі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бір</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жүз</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есептiк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көрсеткiш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мөлшерiнде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43755, 72925, 116680, 291700</a:t>
                      </a:r>
                    </a:p>
                    <a:p>
                      <a:pPr algn="ctr"/>
                      <a:r>
                        <a:rPr lang="kk-KZ" sz="2000" b="1" dirty="0">
                          <a:solidFill>
                            <a:srgbClr val="FF0000"/>
                          </a:solidFill>
                          <a:effectLst>
                            <a:outerShdw blurRad="38100" dist="38100" dir="2700000" algn="tl">
                              <a:srgbClr val="000000">
                                <a:alpha val="43137"/>
                              </a:srgbClr>
                            </a:outerShdw>
                          </a:effectLst>
                          <a:latin typeface="Constantia" pitchFamily="18" charset="0"/>
                        </a:rPr>
                        <a:t>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1"/>
                  </a:ext>
                </a:extLst>
              </a:tr>
              <a:tr h="3042975">
                <a:tc>
                  <a:txBody>
                    <a:bodyPr/>
                    <a:lstStyle/>
                    <a:p>
                      <a:pPr algn="ctr"/>
                      <a:r>
                        <a:rPr lang="kk-KZ" sz="2000" b="0" baseline="0" dirty="0">
                          <a:solidFill>
                            <a:schemeClr val="accent5">
                              <a:lumMod val="50000"/>
                            </a:schemeClr>
                          </a:solidFill>
                          <a:effectLst>
                            <a:outerShdw blurRad="38100" dist="38100" dir="2700000" algn="tl">
                              <a:srgbClr val="000000">
                                <a:alpha val="43137"/>
                              </a:srgbClr>
                            </a:outerShdw>
                          </a:effectLst>
                          <a:latin typeface="Constantia" pitchFamily="18" charset="0"/>
                        </a:rPr>
                        <a:t>200 бап </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Жиырма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бір</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жасқа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дейінгі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адамдарға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алкоголь</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өнімін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өткізу</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Л</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ицензияның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қолданысын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тоқтата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тұрып</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жеке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тұлғаларға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шағын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қырық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орта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сексен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ірі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бір</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жүз</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жиырма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көрсеткіш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мөлшерінде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29170, 116680, 233360, 350040 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2"/>
                  </a:ext>
                </a:extLst>
              </a:tr>
              <a:tr h="2542137">
                <a:tc>
                  <a:txBody>
                    <a:bodyPr/>
                    <a:lstStyle/>
                    <a:p>
                      <a:pPr algn="ctr"/>
                      <a:r>
                        <a:rPr lang="kk-KZ" sz="2000" b="0" dirty="0">
                          <a:solidFill>
                            <a:schemeClr val="accent5">
                              <a:lumMod val="50000"/>
                            </a:schemeClr>
                          </a:solidFill>
                          <a:effectLst>
                            <a:outerShdw blurRad="38100" dist="38100" dir="2700000" algn="tl">
                              <a:srgbClr val="000000">
                                <a:alpha val="43137"/>
                              </a:srgbClr>
                            </a:outerShdw>
                          </a:effectLst>
                          <a:latin typeface="Constantia" pitchFamily="18" charset="0"/>
                        </a:rPr>
                        <a:t>435 бап</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Қазақстан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Республикасы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Қылмыстық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кодексiнiң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293-бабының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бiрiншi</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бөлiгiнде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көзделген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төрттен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алты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жасқа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дейiнгi</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кәмелетке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толмаған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адам</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жасаған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ұсақ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бұзақылық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немесе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бұзақылық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та-анасына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немесе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оларды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алмастыратын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адамдарға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жеті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есептiк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көрсеткiш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мөлшерiнде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20419</a:t>
                      </a:r>
                    </a:p>
                    <a:p>
                      <a:pPr algn="ctr"/>
                      <a:r>
                        <a:rPr lang="kk-KZ" sz="2000" b="1" dirty="0">
                          <a:solidFill>
                            <a:srgbClr val="FF0000"/>
                          </a:solidFill>
                          <a:effectLst>
                            <a:outerShdw blurRad="38100" dist="38100" dir="2700000" algn="tl">
                              <a:srgbClr val="000000">
                                <a:alpha val="43137"/>
                              </a:srgbClr>
                            </a:outerShdw>
                          </a:effectLst>
                          <a:latin typeface="Constantia" pitchFamily="18" charset="0"/>
                        </a:rPr>
                        <a:t>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206843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8F3CC859-C276-4DFA-9FE1-A71F94DA1D8B}" type="slidenum">
              <a:rPr lang="ru-RU" altLang="en-US" smtClean="0"/>
              <a:pPr>
                <a:defRPr/>
              </a:pPr>
              <a:t>11</a:t>
            </a:fld>
            <a:endParaRPr lang="ru-RU" altLang="en-US"/>
          </a:p>
        </p:txBody>
      </p:sp>
      <p:sp>
        <p:nvSpPr>
          <p:cNvPr id="4" name="Прямоугольник 3"/>
          <p:cNvSpPr/>
          <p:nvPr/>
        </p:nvSpPr>
        <p:spPr>
          <a:xfrm>
            <a:off x="7625975" y="6429397"/>
            <a:ext cx="1290803" cy="369332"/>
          </a:xfrm>
          <a:prstGeom prst="rect">
            <a:avLst/>
          </a:prstGeom>
        </p:spPr>
        <p:txBody>
          <a:bodyPr wrap="none">
            <a:spAutoFit/>
          </a:bodyPr>
          <a:lstStyle/>
          <a:p>
            <a:pPr algn="ctr"/>
            <a:r>
              <a:rPr lang="kk-KZ" b="1" dirty="0">
                <a:solidFill>
                  <a:srgbClr val="0070C0"/>
                </a:solidFill>
                <a:latin typeface="Times New Roman" pitchFamily="18" charset="0"/>
                <a:cs typeface="Times New Roman" pitchFamily="18" charset="0"/>
              </a:rPr>
              <a:t>слайд №11</a:t>
            </a:r>
            <a:endParaRPr lang="ru-RU" b="1" dirty="0">
              <a:solidFill>
                <a:srgbClr val="0070C0"/>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0" y="1"/>
          <a:ext cx="9143999" cy="7849570"/>
        </p:xfrm>
        <a:graphic>
          <a:graphicData uri="http://schemas.openxmlformats.org/drawingml/2006/table">
            <a:tbl>
              <a:tblPr firstRow="1" bandRow="1">
                <a:tableStyleId>{C4B1156A-380E-4F78-BDF5-A606A8083BF9}</a:tableStyleId>
              </a:tblPr>
              <a:tblGrid>
                <a:gridCol w="1214414">
                  <a:extLst>
                    <a:ext uri="{9D8B030D-6E8A-4147-A177-3AD203B41FA5}">
                      <a16:colId xmlns="" xmlns:a16="http://schemas.microsoft.com/office/drawing/2014/main" val="20000"/>
                    </a:ext>
                  </a:extLst>
                </a:gridCol>
                <a:gridCol w="4214842">
                  <a:extLst>
                    <a:ext uri="{9D8B030D-6E8A-4147-A177-3AD203B41FA5}">
                      <a16:colId xmlns="" xmlns:a16="http://schemas.microsoft.com/office/drawing/2014/main" val="20001"/>
                    </a:ext>
                  </a:extLst>
                </a:gridCol>
                <a:gridCol w="2357454">
                  <a:extLst>
                    <a:ext uri="{9D8B030D-6E8A-4147-A177-3AD203B41FA5}">
                      <a16:colId xmlns="" xmlns:a16="http://schemas.microsoft.com/office/drawing/2014/main" val="20002"/>
                    </a:ext>
                  </a:extLst>
                </a:gridCol>
                <a:gridCol w="1357289">
                  <a:extLst>
                    <a:ext uri="{9D8B030D-6E8A-4147-A177-3AD203B41FA5}">
                      <a16:colId xmlns="" xmlns:a16="http://schemas.microsoft.com/office/drawing/2014/main" val="20003"/>
                    </a:ext>
                  </a:extLst>
                </a:gridCol>
              </a:tblGrid>
              <a:tr h="793819">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ҚР</a:t>
                      </a:r>
                      <a:r>
                        <a:rPr lang="kk-KZ" baseline="0" dirty="0">
                          <a:solidFill>
                            <a:srgbClr val="C00000"/>
                          </a:solidFill>
                          <a:effectLst>
                            <a:outerShdw blurRad="38100" dist="38100" dir="2700000" algn="tl">
                              <a:srgbClr val="000000">
                                <a:alpha val="43137"/>
                              </a:srgbClr>
                            </a:outerShdw>
                          </a:effectLst>
                          <a:latin typeface="Constantia" pitchFamily="18" charset="0"/>
                        </a:rPr>
                        <a:t> ӘҚБК-нің бабы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Атауы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Санкциясы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Айыппұл мөлшері</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0"/>
                  </a:ext>
                </a:extLst>
              </a:tr>
              <a:tr h="1228715">
                <a:tc>
                  <a:txBody>
                    <a:bodyPr/>
                    <a:lstStyle/>
                    <a:p>
                      <a:pPr algn="ctr"/>
                      <a:r>
                        <a:rPr lang="kk-KZ" sz="2000" b="0" dirty="0">
                          <a:solidFill>
                            <a:schemeClr val="accent5">
                              <a:lumMod val="50000"/>
                            </a:schemeClr>
                          </a:solidFill>
                          <a:effectLst>
                            <a:outerShdw blurRad="38100" dist="38100" dir="2700000" algn="tl">
                              <a:srgbClr val="000000">
                                <a:alpha val="43137"/>
                              </a:srgbClr>
                            </a:outerShdw>
                          </a:effectLst>
                          <a:latin typeface="Constantia" pitchFamily="18" charset="0"/>
                        </a:rPr>
                        <a:t>440 бап</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сегіз</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жасқа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толмаған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адамдардың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қоғамдық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орындарға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масаң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күйде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келуі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сол</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сияқты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олардың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алкогольдік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ішімдіктерді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ішуі</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та-анасына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немесе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оларды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алмастыратын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адамдарға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бес</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көрсеткіш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мөлшерінде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14585</a:t>
                      </a:r>
                    </a:p>
                    <a:p>
                      <a:pPr algn="ctr"/>
                      <a:r>
                        <a:rPr lang="kk-KZ" sz="2000" b="1" dirty="0">
                          <a:solidFill>
                            <a:srgbClr val="FF0000"/>
                          </a:solidFill>
                          <a:effectLst>
                            <a:outerShdw blurRad="38100" dist="38100" dir="2700000" algn="tl">
                              <a:srgbClr val="000000">
                                <a:alpha val="43137"/>
                              </a:srgbClr>
                            </a:outerShdw>
                          </a:effectLst>
                          <a:latin typeface="Constantia" pitchFamily="18" charset="0"/>
                        </a:rPr>
                        <a:t>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1"/>
                  </a:ext>
                </a:extLst>
              </a:tr>
              <a:tr h="2607010">
                <a:tc>
                  <a:txBody>
                    <a:bodyPr/>
                    <a:lstStyle/>
                    <a:p>
                      <a:pPr algn="ctr"/>
                      <a:r>
                        <a:rPr lang="kk-KZ" sz="2000" b="0" baseline="0" dirty="0">
                          <a:solidFill>
                            <a:schemeClr val="accent5">
                              <a:lumMod val="50000"/>
                            </a:schemeClr>
                          </a:solidFill>
                          <a:effectLst>
                            <a:outerShdw blurRad="38100" dist="38100" dir="2700000" algn="tl">
                              <a:srgbClr val="000000">
                                <a:alpha val="43137"/>
                              </a:srgbClr>
                            </a:outerShdw>
                          </a:effectLst>
                          <a:latin typeface="Constantia" pitchFamily="18" charset="0"/>
                        </a:rPr>
                        <a:t>441 бап </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Қазақстан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Республикасының</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заңнамасымен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тыйым</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салу</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белгіленген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орындарда</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бұйымдарын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оның</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ішінде</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қыздырылатын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темекісі</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бар</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бұйымдарды</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қорқорға</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арналған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темекіні</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қорқор</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қоспасын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темекі</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қыздыруға</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арналған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жүйелерді</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тұтынудың</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электрондық</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жүйелерін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және</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оларға</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арналған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сұйықтықтарды</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тұтынуға</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тыйым</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салуды</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бұзу</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еке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тұлғаларға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бес</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есептiк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көрсеткiш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мөлшерiнде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43755 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2"/>
                  </a:ext>
                </a:extLst>
              </a:tr>
              <a:tr h="2542137">
                <a:tc>
                  <a:txBody>
                    <a:bodyPr/>
                    <a:lstStyle/>
                    <a:p>
                      <a:pPr algn="ctr"/>
                      <a:r>
                        <a:rPr lang="kk-KZ" sz="2000" b="0" dirty="0">
                          <a:solidFill>
                            <a:schemeClr val="accent5">
                              <a:lumMod val="50000"/>
                            </a:schemeClr>
                          </a:solidFill>
                          <a:effectLst>
                            <a:outerShdw blurRad="38100" dist="38100" dir="2700000" algn="tl">
                              <a:srgbClr val="000000">
                                <a:alpha val="43137"/>
                              </a:srgbClr>
                            </a:outerShdw>
                          </a:effectLst>
                          <a:latin typeface="Constantia" pitchFamily="18" charset="0"/>
                        </a:rPr>
                        <a:t>442 бап</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marL="342900" indent="-342900" algn="ctr">
                        <a:buAutoNum type="arabicPeriod"/>
                      </a:pP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Кәмелетке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толмағандардың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түнгі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уақытта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заңды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өкілдерінің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еріп</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жүруінсіз</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сағат</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22-ден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таңғы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6-ға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дейін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ойын-сауық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мекемелерінде</a:t>
                      </a: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болуы</a:t>
                      </a:r>
                      <a:endPar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endParaRPr>
                    </a:p>
                    <a:p>
                      <a:pPr marL="342900" indent="-342900" algn="ctr">
                        <a:buAutoNum type="arabicPeriod"/>
                      </a:pP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Кәмелетке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толмағандардың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заңды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өкілдерінің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еріп</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жүруінсіз</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тұрғынжайдан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тыс</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жерде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сағат</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23-тен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таңғы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6-ға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дейін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болуы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endParaRPr>
                    </a:p>
                    <a:p>
                      <a:pPr marL="342900" indent="-342900" algn="ctr">
                        <a:buAutoNum type="arabicPeriod"/>
                      </a:pP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Осы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баптың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бірінші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және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екінші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бөліктерінде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көзделген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әкімшілік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жаза</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қолданылғаннан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кейін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бір</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жыл</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ішінде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қайталап</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жасалған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әрекеттер</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800" kern="1200" baseline="0" dirty="0">
                          <a:solidFill>
                            <a:schemeClr val="dk1"/>
                          </a:solidFill>
                          <a:latin typeface="+mn-lt"/>
                          <a:ea typeface="+mn-ea"/>
                          <a:cs typeface="+mn-cs"/>
                        </a:rPr>
                        <a:t> </a:t>
                      </a:r>
                      <a:r>
                        <a:rPr lang="kk-KZ" sz="1600" kern="1200" baseline="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1. З</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аңды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өкілдеріне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үш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көрсеткіш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мөлшерінде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endPar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endParaRPr>
                    </a:p>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2. З</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аңды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өкілдеріне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ескерту</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жасау</a:t>
                      </a:r>
                      <a:endPar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endParaRPr>
                    </a:p>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3. </a:t>
                      </a:r>
                      <a:r>
                        <a:rPr lang="kk-KZ"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З</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аңды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өкілдеріне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жеті</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есептік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көрсеткіш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мөлшерінде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8751,</a:t>
                      </a:r>
                      <a:r>
                        <a:rPr lang="kk-KZ" sz="2000" b="1" baseline="0" dirty="0">
                          <a:solidFill>
                            <a:srgbClr val="FF0000"/>
                          </a:solidFill>
                          <a:effectLst>
                            <a:outerShdw blurRad="38100" dist="38100" dir="2700000" algn="tl">
                              <a:srgbClr val="000000">
                                <a:alpha val="43137"/>
                              </a:srgbClr>
                            </a:outerShdw>
                          </a:effectLst>
                          <a:latin typeface="Constantia" pitchFamily="18" charset="0"/>
                        </a:rPr>
                        <a:t>  20419</a:t>
                      </a:r>
                      <a:endParaRPr lang="kk-KZ" sz="2000" b="1" dirty="0">
                        <a:solidFill>
                          <a:srgbClr val="FF0000"/>
                        </a:solidFill>
                        <a:effectLst>
                          <a:outerShdw blurRad="38100" dist="38100" dir="2700000" algn="tl">
                            <a:srgbClr val="000000">
                              <a:alpha val="43137"/>
                            </a:srgbClr>
                          </a:outerShdw>
                        </a:effectLst>
                        <a:latin typeface="Constantia" pitchFamily="18" charset="0"/>
                      </a:endParaRPr>
                    </a:p>
                    <a:p>
                      <a:pPr algn="ctr"/>
                      <a:r>
                        <a:rPr lang="kk-KZ" sz="2000" b="1" dirty="0">
                          <a:solidFill>
                            <a:srgbClr val="FF0000"/>
                          </a:solidFill>
                          <a:effectLst>
                            <a:outerShdw blurRad="38100" dist="38100" dir="2700000" algn="tl">
                              <a:srgbClr val="000000">
                                <a:alpha val="43137"/>
                              </a:srgbClr>
                            </a:outerShdw>
                          </a:effectLst>
                          <a:latin typeface="Constantia" pitchFamily="18" charset="0"/>
                        </a:rPr>
                        <a:t>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59753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401080" cy="5340369"/>
          </a:xfrm>
        </p:spPr>
        <p:txBody>
          <a:bodyPr>
            <a:normAutofit/>
          </a:bodyPr>
          <a:lstStyle/>
          <a:p>
            <a:pPr algn="just">
              <a:buNone/>
            </a:pP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 </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
        <p:nvSpPr>
          <p:cNvPr id="2" name="TextBox 1"/>
          <p:cNvSpPr txBox="1"/>
          <p:nvPr/>
        </p:nvSpPr>
        <p:spPr>
          <a:xfrm>
            <a:off x="611560" y="620688"/>
            <a:ext cx="7992888" cy="3816429"/>
          </a:xfrm>
          <a:prstGeom prst="rect">
            <a:avLst/>
          </a:prstGeom>
          <a:noFill/>
        </p:spPr>
        <p:txBody>
          <a:bodyPr wrap="square" rtlCol="0">
            <a:spAutoFit/>
          </a:bodyPr>
          <a:lstStyle/>
          <a:p>
            <a:pPr algn="ctr"/>
            <a:r>
              <a:rPr lang="kk-KZ" sz="2800" b="1" dirty="0" smtClean="0">
                <a:solidFill>
                  <a:srgbClr val="C00000"/>
                </a:solidFill>
                <a:latin typeface="Times New Roman" pitchFamily="18" charset="0"/>
                <a:cs typeface="Times New Roman" pitchFamily="18" charset="0"/>
              </a:rPr>
              <a:t>Жалпы ата-аналар жиналысының </a:t>
            </a:r>
          </a:p>
          <a:p>
            <a:pPr algn="ctr"/>
            <a:r>
              <a:rPr lang="kk-KZ" sz="2800" b="1" dirty="0" smtClean="0">
                <a:solidFill>
                  <a:srgbClr val="C00000"/>
                </a:solidFill>
                <a:latin typeface="Times New Roman" pitchFamily="18" charset="0"/>
                <a:cs typeface="Times New Roman" pitchFamily="18" charset="0"/>
              </a:rPr>
              <a:t>күн тәртібі:</a:t>
            </a:r>
          </a:p>
          <a:p>
            <a:endParaRPr lang="kk-KZ" dirty="0" smtClean="0"/>
          </a:p>
          <a:p>
            <a:pPr marL="342900" indent="-342900">
              <a:buAutoNum type="arabicPeriod"/>
            </a:pPr>
            <a:r>
              <a:rPr lang="kk-KZ" sz="2400" dirty="0" smtClean="0">
                <a:solidFill>
                  <a:srgbClr val="002060"/>
                </a:solidFill>
                <a:latin typeface="Times New Roman" pitchFamily="18" charset="0"/>
                <a:cs typeface="Times New Roman" pitchFamily="18" charset="0"/>
              </a:rPr>
              <a:t>Жалпы ата-аналар жиналысының ашылуы.</a:t>
            </a:r>
          </a:p>
          <a:p>
            <a:r>
              <a:rPr lang="kk-KZ" sz="2400" dirty="0">
                <a:solidFill>
                  <a:srgbClr val="002060"/>
                </a:solidFill>
                <a:latin typeface="Times New Roman" pitchFamily="18" charset="0"/>
                <a:cs typeface="Times New Roman" pitchFamily="18" charset="0"/>
              </a:rPr>
              <a:t> </a:t>
            </a:r>
            <a:r>
              <a:rPr lang="kk-KZ" sz="2400" dirty="0" smtClean="0">
                <a:solidFill>
                  <a:srgbClr val="002060"/>
                </a:solidFill>
                <a:latin typeface="Times New Roman" pitchFamily="18" charset="0"/>
                <a:cs typeface="Times New Roman" pitchFamily="18" charset="0"/>
              </a:rPr>
              <a:t>                                  Мектеп директоры А.Губашева</a:t>
            </a:r>
          </a:p>
          <a:p>
            <a:r>
              <a:rPr lang="kk-KZ" sz="2400" dirty="0" smtClean="0">
                <a:solidFill>
                  <a:srgbClr val="002060"/>
                </a:solidFill>
                <a:latin typeface="Times New Roman" pitchFamily="18" charset="0"/>
                <a:cs typeface="Times New Roman" pitchFamily="18" charset="0"/>
              </a:rPr>
              <a:t>2. «Жасөспірімдер арасында құқықбұзушылықтың алдын- </a:t>
            </a:r>
          </a:p>
          <a:p>
            <a:r>
              <a:rPr lang="kk-KZ" sz="2400" dirty="0">
                <a:solidFill>
                  <a:srgbClr val="002060"/>
                </a:solidFill>
                <a:latin typeface="Times New Roman" pitchFamily="18" charset="0"/>
                <a:cs typeface="Times New Roman" pitchFamily="18" charset="0"/>
              </a:rPr>
              <a:t> </a:t>
            </a:r>
            <a:r>
              <a:rPr lang="kk-KZ" sz="2400" dirty="0" smtClean="0">
                <a:solidFill>
                  <a:srgbClr val="002060"/>
                </a:solidFill>
                <a:latin typeface="Times New Roman" pitchFamily="18" charset="0"/>
                <a:cs typeface="Times New Roman" pitchFamily="18" charset="0"/>
              </a:rPr>
              <a:t>     алу» </a:t>
            </a:r>
          </a:p>
          <a:p>
            <a:r>
              <a:rPr lang="kk-KZ" sz="2400" dirty="0">
                <a:solidFill>
                  <a:srgbClr val="002060"/>
                </a:solidFill>
                <a:latin typeface="Times New Roman" pitchFamily="18" charset="0"/>
                <a:cs typeface="Times New Roman" pitchFamily="18" charset="0"/>
              </a:rPr>
              <a:t> </a:t>
            </a:r>
            <a:r>
              <a:rPr lang="kk-KZ" sz="2400" dirty="0" smtClean="0">
                <a:solidFill>
                  <a:srgbClr val="002060"/>
                </a:solidFill>
                <a:latin typeface="Times New Roman" pitchFamily="18" charset="0"/>
                <a:cs typeface="Times New Roman" pitchFamily="18" charset="0"/>
              </a:rPr>
              <a:t>                                 МДТІЖО Г.Ташимова</a:t>
            </a:r>
          </a:p>
          <a:p>
            <a:r>
              <a:rPr lang="kk-KZ" sz="2400" dirty="0" smtClean="0">
                <a:solidFill>
                  <a:srgbClr val="002060"/>
                </a:solidFill>
                <a:latin typeface="Times New Roman" pitchFamily="18" charset="0"/>
                <a:cs typeface="Times New Roman" pitchFamily="18" charset="0"/>
              </a:rPr>
              <a:t>3. «Құқықбұзушылық және заңдық жауапкершілік»</a:t>
            </a:r>
          </a:p>
          <a:p>
            <a:r>
              <a:rPr lang="kk-KZ" sz="2400" dirty="0">
                <a:solidFill>
                  <a:srgbClr val="002060"/>
                </a:solidFill>
                <a:latin typeface="Times New Roman" pitchFamily="18" charset="0"/>
                <a:cs typeface="Times New Roman" pitchFamily="18" charset="0"/>
              </a:rPr>
              <a:t> </a:t>
            </a:r>
            <a:r>
              <a:rPr lang="kk-KZ" sz="2400" dirty="0" smtClean="0">
                <a:solidFill>
                  <a:srgbClr val="002060"/>
                </a:solidFill>
                <a:latin typeface="Times New Roman" pitchFamily="18" charset="0"/>
                <a:cs typeface="Times New Roman" pitchFamily="18" charset="0"/>
              </a:rPr>
              <a:t>                                  мектеп инспекторы      М.К.Нуркаятова</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23650719"/>
      </p:ext>
    </p:extLst>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36712"/>
            <a:ext cx="8229600" cy="4525963"/>
          </a:xfrm>
        </p:spPr>
        <p:txBody>
          <a:bodyPr/>
          <a:lstStyle/>
          <a:p>
            <a:pPr marL="0" indent="0" algn="ctr">
              <a:buNone/>
            </a:pPr>
            <a:r>
              <a:rPr lang="ru-RU" sz="2800" b="1" i="1" dirty="0" smtClean="0">
                <a:solidFill>
                  <a:srgbClr val="C00000"/>
                </a:solidFill>
                <a:latin typeface="Times New Roman" pitchFamily="18" charset="0"/>
                <a:cs typeface="Times New Roman" pitchFamily="18" charset="0"/>
              </a:rPr>
              <a:t>«</a:t>
            </a:r>
            <a:r>
              <a:rPr lang="ru-RU" sz="2800" b="1" i="1" dirty="0">
                <a:solidFill>
                  <a:srgbClr val="C00000"/>
                </a:solidFill>
                <a:latin typeface="Times New Roman" pitchFamily="18" charset="0"/>
                <a:cs typeface="Times New Roman" pitchFamily="18" charset="0"/>
              </a:rPr>
              <a:t>Тек </a:t>
            </a:r>
            <a:r>
              <a:rPr lang="ru-RU" sz="2800" b="1" i="1" dirty="0" err="1">
                <a:solidFill>
                  <a:srgbClr val="C00000"/>
                </a:solidFill>
                <a:latin typeface="Times New Roman" pitchFamily="18" charset="0"/>
                <a:cs typeface="Times New Roman" pitchFamily="18" charset="0"/>
              </a:rPr>
              <a:t>қана</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ата</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аналармен</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біріге</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жалпы</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күш</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жігерді</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біріктіру</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арқасында</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мұғалімдер</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балаларға</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үлкен</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адамдық</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бағыт</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беруі</a:t>
            </a:r>
            <a:r>
              <a:rPr lang="ru-RU" sz="2800" b="1" i="1" dirty="0">
                <a:solidFill>
                  <a:srgbClr val="C00000"/>
                </a:solidFill>
                <a:latin typeface="Times New Roman" pitchFamily="18" charset="0"/>
                <a:cs typeface="Times New Roman" pitchFamily="18" charset="0"/>
              </a:rPr>
              <a:t> </a:t>
            </a:r>
            <a:r>
              <a:rPr lang="ru-RU" sz="2800" b="1" i="1" dirty="0" err="1">
                <a:solidFill>
                  <a:srgbClr val="C00000"/>
                </a:solidFill>
                <a:latin typeface="Times New Roman" pitchFamily="18" charset="0"/>
                <a:cs typeface="Times New Roman" pitchFamily="18" charset="0"/>
              </a:rPr>
              <a:t>мүмкін</a:t>
            </a:r>
            <a:r>
              <a:rPr lang="ru-RU" sz="2800" b="1" i="1" dirty="0" smtClean="0">
                <a:solidFill>
                  <a:srgbClr val="C00000"/>
                </a:solidFill>
                <a:latin typeface="Times New Roman" pitchFamily="18" charset="0"/>
                <a:cs typeface="Times New Roman" pitchFamily="18" charset="0"/>
              </a:rPr>
              <a:t>»</a:t>
            </a:r>
          </a:p>
          <a:p>
            <a:pPr marL="0" indent="0" algn="ctr">
              <a:buNone/>
            </a:pPr>
            <a:r>
              <a:rPr lang="ru-RU"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А</a:t>
            </a:r>
            <a:r>
              <a:rPr lang="ru-RU" b="1" dirty="0">
                <a:solidFill>
                  <a:srgbClr val="002060"/>
                </a:solidFill>
                <a:latin typeface="Times New Roman" pitchFamily="18" charset="0"/>
                <a:cs typeface="Times New Roman" pitchFamily="18" charset="0"/>
              </a:rPr>
              <a:t>. Сухомлинский</a:t>
            </a:r>
          </a:p>
        </p:txBody>
      </p:sp>
    </p:spTree>
    <p:extLst>
      <p:ext uri="{BB962C8B-B14F-4D97-AF65-F5344CB8AC3E}">
        <p14:creationId xmlns:p14="http://schemas.microsoft.com/office/powerpoint/2010/main" val="3363896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88976050"/>
      </p:ext>
    </p:extLst>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8" name="Выноска со стрелкой вниз 7"/>
          <p:cNvSpPr/>
          <p:nvPr/>
        </p:nvSpPr>
        <p:spPr>
          <a:xfrm>
            <a:off x="2143108" y="142852"/>
            <a:ext cx="4572032" cy="1000132"/>
          </a:xfrm>
          <a:prstGeom prst="downArrowCallout">
            <a:avLst>
              <a:gd name="adj1" fmla="val 32437"/>
              <a:gd name="adj2" fmla="val 38014"/>
              <a:gd name="adj3" fmla="val 25000"/>
              <a:gd name="adj4" fmla="val 64977"/>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357158" y="0"/>
            <a:ext cx="8229600" cy="1000108"/>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kk-KZ" b="1" dirty="0" smtClean="0">
                <a:ln>
                  <a:solidFill>
                    <a:sysClr val="windowText" lastClr="000000"/>
                  </a:solidFill>
                </a:ln>
                <a:solidFill>
                  <a:srgbClr val="002060"/>
                </a:solidFill>
                <a:latin typeface="Palatino Linotype" pitchFamily="18" charset="0"/>
              </a:rPr>
              <a:t>Бала тәрбиесі</a:t>
            </a:r>
            <a:endParaRPr lang="ru-RU" b="1" dirty="0">
              <a:ln>
                <a:solidFill>
                  <a:sysClr val="windowText" lastClr="000000"/>
                </a:solidFill>
              </a:ln>
              <a:solidFill>
                <a:srgbClr val="002060"/>
              </a:solidFill>
              <a:latin typeface="Palatino Linotype" pitchFamily="18" charset="0"/>
            </a:endParaRPr>
          </a:p>
        </p:txBody>
      </p:sp>
      <p:grpSp>
        <p:nvGrpSpPr>
          <p:cNvPr id="3" name="Группа 11"/>
          <p:cNvGrpSpPr/>
          <p:nvPr/>
        </p:nvGrpSpPr>
        <p:grpSpPr>
          <a:xfrm>
            <a:off x="357158" y="1071546"/>
            <a:ext cx="8229600" cy="1214446"/>
            <a:chOff x="428596" y="1428736"/>
            <a:chExt cx="8229600" cy="1357322"/>
          </a:xfrm>
        </p:grpSpPr>
        <p:sp>
          <p:nvSpPr>
            <p:cNvPr id="9" name="Выноска со стрелкой вниз 8"/>
            <p:cNvSpPr/>
            <p:nvPr/>
          </p:nvSpPr>
          <p:spPr>
            <a:xfrm>
              <a:off x="2214546" y="157161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4" name="Заголовок 1"/>
            <p:cNvSpPr txBox="1">
              <a:spLocks/>
            </p:cNvSpPr>
            <p:nvPr/>
          </p:nvSpPr>
          <p:spPr>
            <a:xfrm>
              <a:off x="428596" y="1428736"/>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Отбасы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2" name="Группа 12"/>
          <p:cNvGrpSpPr/>
          <p:nvPr/>
        </p:nvGrpSpPr>
        <p:grpSpPr>
          <a:xfrm>
            <a:off x="357158" y="2143116"/>
            <a:ext cx="8229600" cy="1357322"/>
            <a:chOff x="428596" y="2786058"/>
            <a:chExt cx="8229600" cy="1428760"/>
          </a:xfrm>
        </p:grpSpPr>
        <p:sp>
          <p:nvSpPr>
            <p:cNvPr id="10" name="Выноска со стрелкой вниз 9"/>
            <p:cNvSpPr/>
            <p:nvPr/>
          </p:nvSpPr>
          <p:spPr>
            <a:xfrm>
              <a:off x="2214546" y="300037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5" name="Заголовок 1"/>
            <p:cNvSpPr txBox="1">
              <a:spLocks/>
            </p:cNvSpPr>
            <p:nvPr/>
          </p:nvSpPr>
          <p:spPr>
            <a:xfrm>
              <a:off x="428596" y="2786058"/>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Қоршаған орта</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3" name="Группа 13"/>
          <p:cNvGrpSpPr/>
          <p:nvPr/>
        </p:nvGrpSpPr>
        <p:grpSpPr>
          <a:xfrm>
            <a:off x="357158" y="3429000"/>
            <a:ext cx="8229600" cy="1071570"/>
            <a:chOff x="428596" y="4143380"/>
            <a:chExt cx="8229600" cy="1357322"/>
          </a:xfrm>
        </p:grpSpPr>
        <p:sp>
          <p:nvSpPr>
            <p:cNvPr id="11" name="Выноска со стрелкой вниз 10"/>
            <p:cNvSpPr/>
            <p:nvPr/>
          </p:nvSpPr>
          <p:spPr>
            <a:xfrm>
              <a:off x="2214546" y="4286256"/>
              <a:ext cx="4572032" cy="1214446"/>
            </a:xfrm>
            <a:prstGeom prst="downArrowCallout">
              <a:avLst>
                <a:gd name="adj1" fmla="val 25000"/>
                <a:gd name="adj2" fmla="val 32727"/>
                <a:gd name="adj3" fmla="val 25000"/>
                <a:gd name="adj4" fmla="val 64977"/>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6" name="Заголовок 1"/>
            <p:cNvSpPr txBox="1">
              <a:spLocks/>
            </p:cNvSpPr>
            <p:nvPr/>
          </p:nvSpPr>
          <p:spPr>
            <a:xfrm>
              <a:off x="428596" y="4143380"/>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Мектеп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4" name="Группа 15"/>
          <p:cNvGrpSpPr/>
          <p:nvPr/>
        </p:nvGrpSpPr>
        <p:grpSpPr>
          <a:xfrm>
            <a:off x="428596" y="5715000"/>
            <a:ext cx="8229600" cy="1143000"/>
            <a:chOff x="428596" y="5500702"/>
            <a:chExt cx="8229600" cy="1143000"/>
          </a:xfrm>
        </p:grpSpPr>
        <p:sp>
          <p:nvSpPr>
            <p:cNvPr id="15" name="Скругленный прямоугольник 14"/>
            <p:cNvSpPr/>
            <p:nvPr/>
          </p:nvSpPr>
          <p:spPr>
            <a:xfrm>
              <a:off x="2285984" y="5572140"/>
              <a:ext cx="4357718" cy="928694"/>
            </a:xfrm>
            <a:prstGeom prst="roundRect">
              <a:avLst/>
            </a:prstGeom>
            <a:solidFill>
              <a:srgbClr val="FFFF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002060"/>
                </a:solidFill>
              </a:endParaRPr>
            </a:p>
          </p:txBody>
        </p:sp>
        <p:sp>
          <p:nvSpPr>
            <p:cNvPr id="7" name="Заголовок 1"/>
            <p:cNvSpPr txBox="1">
              <a:spLocks/>
            </p:cNvSpPr>
            <p:nvPr/>
          </p:nvSpPr>
          <p:spPr>
            <a:xfrm>
              <a:off x="428596" y="5500702"/>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Ата-ана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6" name="Группа 16"/>
          <p:cNvGrpSpPr/>
          <p:nvPr/>
        </p:nvGrpSpPr>
        <p:grpSpPr>
          <a:xfrm>
            <a:off x="342928" y="4357694"/>
            <a:ext cx="8229600" cy="1357322"/>
            <a:chOff x="428596" y="2786058"/>
            <a:chExt cx="8229600" cy="1428760"/>
          </a:xfrm>
        </p:grpSpPr>
        <p:sp>
          <p:nvSpPr>
            <p:cNvPr id="18" name="Выноска со стрелкой вниз 17"/>
            <p:cNvSpPr/>
            <p:nvPr/>
          </p:nvSpPr>
          <p:spPr>
            <a:xfrm>
              <a:off x="2214546" y="300037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9" name="Заголовок 1"/>
            <p:cNvSpPr txBox="1">
              <a:spLocks/>
            </p:cNvSpPr>
            <p:nvPr/>
          </p:nvSpPr>
          <p:spPr>
            <a:xfrm>
              <a:off x="428596" y="2786058"/>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Қоршаған орта</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spTree>
    <p:extLst>
      <p:ext uri="{BB962C8B-B14F-4D97-AF65-F5344CB8AC3E}">
        <p14:creationId xmlns:p14="http://schemas.microsoft.com/office/powerpoint/2010/main" val="3441261140"/>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heel(8)">
                                      <p:cBhvr>
                                        <p:cTn id="4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Жасөспірімдер арасында</a:t>
            </a:r>
            <a:r>
              <a:rPr lang="ru-RU" sz="2800" b="1" i="1" dirty="0" smtClean="0">
                <a:ln w="10541" cmpd="sng">
                  <a:solidFill>
                    <a:srgbClr val="C00000"/>
                  </a:solidFill>
                  <a:prstDash val="solid"/>
                </a:ln>
                <a:solidFill>
                  <a:srgbClr val="C00000"/>
                </a:solidFill>
                <a:latin typeface="Times New Roman" pitchFamily="18" charset="0"/>
                <a:cs typeface="Times New Roman" pitchFamily="18" charset="0"/>
              </a:rPr>
              <a:t> </a:t>
            </a:r>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қылмыстық істердің </a:t>
            </a:r>
            <a:b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br>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көбею себептері</a:t>
            </a:r>
            <a:r>
              <a:rPr lang="ru-RU" sz="2800" b="1" i="1" dirty="0" smtClean="0">
                <a:ln w="10541" cmpd="sng">
                  <a:solidFill>
                    <a:srgbClr val="C00000"/>
                  </a:solidFill>
                  <a:prstDash val="solid"/>
                </a:ln>
                <a:solidFill>
                  <a:srgbClr val="C00000"/>
                </a:solidFill>
                <a:latin typeface="Times New Roman" pitchFamily="18" charset="0"/>
                <a:cs typeface="Times New Roman" pitchFamily="18" charset="0"/>
              </a:rPr>
              <a:t>:</a:t>
            </a:r>
            <a:endParaRPr lang="ru-RU" sz="2800" b="1" i="1" dirty="0">
              <a:ln w="10541" cmpd="sng">
                <a:solidFill>
                  <a:srgbClr val="C00000"/>
                </a:solidFill>
                <a:prstDash val="solid"/>
              </a:ln>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472518" cy="4525963"/>
          </a:xfrm>
        </p:spPr>
        <p:txBody>
          <a:bodyPr>
            <a:normAutofit/>
          </a:bodyPr>
          <a:lstStyle/>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Отбасындағы ақау тәрбие;</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Отбасындағы</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материалдық</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әл-ауқаты</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a:t>
            </a: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Жұмыссыздық;</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Баланың </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бос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уақытының шамадан</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тыс</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көп болуы</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a:t>
            </a: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Ата-ана</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тарапынан</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бақылаусыз қалуы;</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Мінез-құлқының ауытқушылығы;</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Рухани</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құлазуы</a:t>
            </a:r>
            <a:endParaRPr lang="ru-RU" dirty="0">
              <a:ln>
                <a:solidFill>
                  <a:schemeClr val="tx2">
                    <a:lumMod val="75000"/>
                  </a:schemeClr>
                </a:solidFill>
              </a:ln>
              <a:solidFill>
                <a:schemeClr val="tx2">
                  <a:lumMod val="75000"/>
                </a:schemeClr>
              </a:solidFill>
            </a:endParaRPr>
          </a:p>
        </p:txBody>
      </p:sp>
      <p:pic>
        <p:nvPicPr>
          <p:cNvPr id="13314" name="Picture 2" descr="http://dpmos-buh.ru/wp-content/uploads/2014/02/shutterstock_94053265.png"/>
          <p:cNvPicPr>
            <a:picLocks noChangeAspect="1" noChangeArrowheads="1"/>
          </p:cNvPicPr>
          <p:nvPr/>
        </p:nvPicPr>
        <p:blipFill>
          <a:blip r:embed="rId2" cstate="print"/>
          <a:srcRect/>
          <a:stretch>
            <a:fillRect/>
          </a:stretch>
        </p:blipFill>
        <p:spPr bwMode="auto">
          <a:xfrm>
            <a:off x="5809475" y="3929066"/>
            <a:ext cx="3048805" cy="2737827"/>
          </a:xfrm>
          <a:prstGeom prst="rect">
            <a:avLst/>
          </a:prstGeom>
          <a:noFill/>
        </p:spPr>
      </p:pic>
    </p:spTree>
    <p:extLst>
      <p:ext uri="{BB962C8B-B14F-4D97-AF65-F5344CB8AC3E}">
        <p14:creationId xmlns:p14="http://schemas.microsoft.com/office/powerpoint/2010/main" val="1468716132"/>
      </p:ext>
    </p:extLst>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1225242"/>
            <a:ext cx="8001056" cy="2835713"/>
          </a:xfrm>
          <a:prstGeom prst="rect">
            <a:avLst/>
          </a:prstGeom>
        </p:spPr>
        <p:txBody>
          <a:bodyPr wrap="square">
            <a:spAutoFit/>
          </a:bodyPr>
          <a:lstStyle/>
          <a:p>
            <a:pPr algn="just">
              <a:lnSpc>
                <a:spcPct val="107000"/>
              </a:lnSpc>
              <a:spcAft>
                <a:spcPts val="800"/>
              </a:spcAft>
            </a:pPr>
            <a:r>
              <a:rPr lang="ru-RU" sz="28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Міне</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тәртіп</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бұзу</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содан</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пайда</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болады</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Тәртіп</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бұзушылықтың</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салдарының</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негізі</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сабаққа</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үлгере</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алмаушылық</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Кейбір</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оқушы</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құрбыларынан</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сабақта</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артта</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қалып</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қойып</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тәртіп</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бұзуын</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өзінше</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батырлық</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деп</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санайды</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Мұны</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өзгелердің</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көзінше</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көрсеткісі</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2800" i="1"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келеді</a:t>
            </a:r>
            <a:r>
              <a:rPr lang="ru-RU" sz="2800" i="1"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a:t>
            </a:r>
            <a:endParaRPr lang="ru-RU" sz="2800" i="1" dirty="0" smtClean="0">
              <a:ln>
                <a:solidFill>
                  <a:schemeClr val="tx2">
                    <a:lumMod val="75000"/>
                  </a:schemeClr>
                </a:solidFill>
              </a:ln>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3230095"/>
      </p:ext>
    </p:extLst>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857232"/>
            <a:ext cx="8429684" cy="3389261"/>
          </a:xfrm>
          <a:prstGeom prst="rect">
            <a:avLst/>
          </a:prstGeom>
        </p:spPr>
        <p:txBody>
          <a:bodyPr wrap="square">
            <a:spAutoFit/>
          </a:bodyPr>
          <a:lstStyle/>
          <a:p>
            <a:pPr algn="just">
              <a:lnSpc>
                <a:spcPct val="107000"/>
              </a:lnSpc>
              <a:spcAft>
                <a:spcPts val="800"/>
              </a:spcAft>
            </a:pPr>
            <a:r>
              <a:rPr lang="kk-KZ" sz="3200" b="1" dirty="0" smtClean="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kk-KZ" sz="2400" b="1" dirty="0" smtClean="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Құқықтық тәрбие мен құқықтық жігерлі сана алдымен отбасынан басталады. Бүгінгі қоғамды дамыту үшін әрқайсысымыз құқықтық заңға құрметпен қарап, өз бойымызда құқықтық сана мен жігерді шыңдауымыз керектігін өмір көрсетіп отыр. Аталған қылмыс түрлерін болдырмау, оның алдын алу үшін құқықтық насихатты күшейтіп, құқықтық тәрбиені одан әрі жетілдіру қажет.</a:t>
            </a:r>
            <a:endParaRPr lang="ru-RU" sz="2400" b="1" dirty="0" smtClean="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b="1" dirty="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100" b="1" dirty="0">
              <a:ln w="10541" cmpd="sng">
                <a:solidFill>
                  <a:srgbClr val="002060"/>
                </a:solidFill>
                <a:prstDash val="solid"/>
              </a:ln>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139966"/>
      </p:ext>
    </p:extLst>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8F3CC859-C276-4DFA-9FE1-A71F94DA1D8B}" type="slidenum">
              <a:rPr lang="ru-RU" altLang="en-US" smtClean="0"/>
              <a:pPr>
                <a:defRPr/>
              </a:pPr>
              <a:t>9</a:t>
            </a:fld>
            <a:endParaRPr lang="ru-RU" altLang="en-US"/>
          </a:p>
        </p:txBody>
      </p:sp>
      <p:sp>
        <p:nvSpPr>
          <p:cNvPr id="4" name="Прямоугольник 3"/>
          <p:cNvSpPr/>
          <p:nvPr/>
        </p:nvSpPr>
        <p:spPr>
          <a:xfrm>
            <a:off x="7625975" y="6429397"/>
            <a:ext cx="1290803" cy="369332"/>
          </a:xfrm>
          <a:prstGeom prst="rect">
            <a:avLst/>
          </a:prstGeom>
        </p:spPr>
        <p:txBody>
          <a:bodyPr wrap="none">
            <a:spAutoFit/>
          </a:bodyPr>
          <a:lstStyle/>
          <a:p>
            <a:pPr algn="ctr"/>
            <a:r>
              <a:rPr lang="kk-KZ" b="1" dirty="0">
                <a:solidFill>
                  <a:srgbClr val="0070C0"/>
                </a:solidFill>
                <a:latin typeface="Times New Roman" pitchFamily="18" charset="0"/>
                <a:cs typeface="Times New Roman" pitchFamily="18" charset="0"/>
              </a:rPr>
              <a:t>слайд №11</a:t>
            </a:r>
            <a:endParaRPr lang="ru-RU" b="1" dirty="0">
              <a:solidFill>
                <a:srgbClr val="0070C0"/>
              </a:solidFill>
              <a:latin typeface="Times New Roman" pitchFamily="18" charset="0"/>
              <a:cs typeface="Times New Roman" pitchFamily="18" charset="0"/>
            </a:endParaRPr>
          </a:p>
        </p:txBody>
      </p:sp>
      <p:sp>
        <p:nvSpPr>
          <p:cNvPr id="5" name="TextBox 4"/>
          <p:cNvSpPr txBox="1"/>
          <p:nvPr/>
        </p:nvSpPr>
        <p:spPr>
          <a:xfrm>
            <a:off x="0" y="1"/>
            <a:ext cx="9001156" cy="830997"/>
          </a:xfrm>
          <a:prstGeom prst="rect">
            <a:avLst/>
          </a:prstGeom>
          <a:noFill/>
        </p:spPr>
        <p:txBody>
          <a:bodyPr wrap="square" rtlCol="0">
            <a:spAutoFit/>
          </a:bodyPr>
          <a:lstStyle/>
          <a:p>
            <a:pPr algn="ctr"/>
            <a:r>
              <a:rPr lang="kk-KZ" sz="2400" b="1" dirty="0">
                <a:effectLst>
                  <a:outerShdw blurRad="38100" dist="38100" dir="2700000" algn="tl">
                    <a:srgbClr val="000000">
                      <a:alpha val="43137"/>
                    </a:srgbClr>
                  </a:outerShdw>
                </a:effectLst>
                <a:latin typeface="Times New Roman" pitchFamily="18" charset="0"/>
                <a:cs typeface="Times New Roman" pitchFamily="18" charset="0"/>
              </a:rPr>
              <a:t>ҚР ӘКІМШІЛІК ҚҰҚЫҚ БҰЗУШЫЛЫҚ КОДЕКСІНІҢ КЕЙБІР БАПТАРЫНА ТҮСІНІК</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167976060"/>
              </p:ext>
            </p:extLst>
          </p:nvPr>
        </p:nvGraphicFramePr>
        <p:xfrm>
          <a:off x="0" y="1000109"/>
          <a:ext cx="9143999" cy="7417149"/>
        </p:xfrm>
        <a:graphic>
          <a:graphicData uri="http://schemas.openxmlformats.org/drawingml/2006/table">
            <a:tbl>
              <a:tblPr firstRow="1" bandRow="1">
                <a:tableStyleId>{C4B1156A-380E-4F78-BDF5-A606A8083BF9}</a:tableStyleId>
              </a:tblPr>
              <a:tblGrid>
                <a:gridCol w="1214414">
                  <a:extLst>
                    <a:ext uri="{9D8B030D-6E8A-4147-A177-3AD203B41FA5}">
                      <a16:colId xmlns="" xmlns:a16="http://schemas.microsoft.com/office/drawing/2014/main" val="20000"/>
                    </a:ext>
                  </a:extLst>
                </a:gridCol>
                <a:gridCol w="4214842">
                  <a:extLst>
                    <a:ext uri="{9D8B030D-6E8A-4147-A177-3AD203B41FA5}">
                      <a16:colId xmlns="" xmlns:a16="http://schemas.microsoft.com/office/drawing/2014/main" val="20001"/>
                    </a:ext>
                  </a:extLst>
                </a:gridCol>
                <a:gridCol w="2643206">
                  <a:extLst>
                    <a:ext uri="{9D8B030D-6E8A-4147-A177-3AD203B41FA5}">
                      <a16:colId xmlns="" xmlns:a16="http://schemas.microsoft.com/office/drawing/2014/main" val="20002"/>
                    </a:ext>
                  </a:extLst>
                </a:gridCol>
                <a:gridCol w="1071537">
                  <a:extLst>
                    <a:ext uri="{9D8B030D-6E8A-4147-A177-3AD203B41FA5}">
                      <a16:colId xmlns="" xmlns:a16="http://schemas.microsoft.com/office/drawing/2014/main" val="20003"/>
                    </a:ext>
                  </a:extLst>
                </a:gridCol>
              </a:tblGrid>
              <a:tr h="656693">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ҚР</a:t>
                      </a:r>
                      <a:r>
                        <a:rPr lang="kk-KZ" baseline="0" dirty="0">
                          <a:solidFill>
                            <a:srgbClr val="C00000"/>
                          </a:solidFill>
                          <a:effectLst>
                            <a:outerShdw blurRad="38100" dist="38100" dir="2700000" algn="tl">
                              <a:srgbClr val="000000">
                                <a:alpha val="43137"/>
                              </a:srgbClr>
                            </a:outerShdw>
                          </a:effectLst>
                          <a:latin typeface="Constantia" pitchFamily="18" charset="0"/>
                        </a:rPr>
                        <a:t> ӘҚБК-нің бабы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Атауы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Санкциясы</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dirty="0">
                          <a:solidFill>
                            <a:srgbClr val="C00000"/>
                          </a:solidFill>
                          <a:effectLst>
                            <a:outerShdw blurRad="38100" dist="38100" dir="2700000" algn="tl">
                              <a:srgbClr val="000000">
                                <a:alpha val="43137"/>
                              </a:srgbClr>
                            </a:outerShdw>
                          </a:effectLst>
                          <a:latin typeface="Constantia" pitchFamily="18" charset="0"/>
                        </a:rPr>
                        <a:t>Айыппұл мөлшері</a:t>
                      </a:r>
                      <a:endParaRPr lang="ru-RU" dirty="0">
                        <a:solidFill>
                          <a:srgbClr val="C0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0"/>
                  </a:ext>
                </a:extLst>
              </a:tr>
              <a:tr h="2089028">
                <a:tc>
                  <a:txBody>
                    <a:bodyPr/>
                    <a:lstStyle/>
                    <a:p>
                      <a:pPr algn="ctr"/>
                      <a:r>
                        <a:rPr lang="kk-KZ" sz="2000" b="0" dirty="0">
                          <a:solidFill>
                            <a:schemeClr val="accent5">
                              <a:lumMod val="50000"/>
                            </a:schemeClr>
                          </a:solidFill>
                          <a:effectLst>
                            <a:outerShdw blurRad="38100" dist="38100" dir="2700000" algn="tl">
                              <a:srgbClr val="000000">
                                <a:alpha val="43137"/>
                              </a:srgbClr>
                            </a:outerShdw>
                          </a:effectLst>
                          <a:latin typeface="Constantia" pitchFamily="18" charset="0"/>
                        </a:rPr>
                        <a:t>127 бап</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Ата-ананың</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немесе</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басқа</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да</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u="sng"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заңды</a:t>
                      </a:r>
                      <a:r>
                        <a:rPr lang="en-US" sz="1600" u="sng"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u="sng"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өкiлдердiң</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кәмелетке</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толмаған</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балаларды</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тәрбиелеу</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және</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немесе</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оларға</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білім</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беру</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олардың</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құқықтарын</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және</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немесе</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мүдделерін</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қорғау</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жөнiндегi</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сондай-ақ</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оларға</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күтім</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жасау</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және</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күтіп-бағу</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жөнiндегi</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мiндеттердi</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1600" kern="1200" dirty="0" err="1">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орындамауы</a:t>
                      </a:r>
                      <a:r>
                        <a:rPr lang="en-US" sz="1600" kern="1200" dirty="0">
                          <a:solidFill>
                            <a:schemeClr val="accent4">
                              <a:lumMod val="50000"/>
                            </a:schemeClr>
                          </a:solidFill>
                          <a:effectLst>
                            <a:outerShdw blurRad="38100" dist="38100" dir="2700000" algn="tl">
                              <a:srgbClr val="000000">
                                <a:alpha val="43137"/>
                              </a:srgbClr>
                            </a:outerShdw>
                          </a:effectLst>
                          <a:latin typeface="Times New Roman" pitchFamily="18" charset="0"/>
                          <a:ea typeface="+mn-ea"/>
                          <a:cs typeface="Times New Roman" pitchFamily="18" charset="0"/>
                        </a:rPr>
                        <a:t> </a:t>
                      </a:r>
                      <a:endParaRPr lang="ru-RU" sz="1600" b="0" dirty="0">
                        <a:solidFill>
                          <a:schemeClr val="accent4">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kk-KZ"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н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есептiк</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көрсеткiш</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мөлшерiнде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айыппұл</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29170 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1"/>
                  </a:ext>
                </a:extLst>
              </a:tr>
              <a:tr h="1365721">
                <a:tc>
                  <a:txBody>
                    <a:bodyPr/>
                    <a:lstStyle/>
                    <a:p>
                      <a:pPr algn="ctr"/>
                      <a:r>
                        <a:rPr lang="kk-KZ" sz="2000" b="0" dirty="0">
                          <a:solidFill>
                            <a:schemeClr val="accent5">
                              <a:lumMod val="50000"/>
                            </a:schemeClr>
                          </a:solidFill>
                          <a:effectLst>
                            <a:outerShdw blurRad="38100" dist="38100" dir="2700000" algn="tl">
                              <a:srgbClr val="000000">
                                <a:alpha val="43137"/>
                              </a:srgbClr>
                            </a:outerShdw>
                          </a:effectLst>
                          <a:latin typeface="Constantia" pitchFamily="18" charset="0"/>
                        </a:rPr>
                        <a:t>131</a:t>
                      </a:r>
                      <a:r>
                        <a:rPr lang="kk-KZ" sz="2000" b="0" baseline="0" dirty="0">
                          <a:solidFill>
                            <a:schemeClr val="accent5">
                              <a:lumMod val="50000"/>
                            </a:schemeClr>
                          </a:solidFill>
                          <a:effectLst>
                            <a:outerShdw blurRad="38100" dist="38100" dir="2700000" algn="tl">
                              <a:srgbClr val="000000">
                                <a:alpha val="43137"/>
                              </a:srgbClr>
                            </a:outerShdw>
                          </a:effectLst>
                          <a:latin typeface="Constantia" pitchFamily="18" charset="0"/>
                        </a:rPr>
                        <a:t> бап </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Кәмелетке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толмаған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адамды</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масаң</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күйге</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дейiн</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жеткiзу</a:t>
                      </a:r>
                      <a:r>
                        <a:rPr lang="en-US" sz="160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Ж</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иырма</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есептiк</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көрсеткiш</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мөлшерiнде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айыппұл</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салуға</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не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бес</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тәулікке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дейінгі</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мерзімге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әкімшілік</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қамаққа</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алуға</a:t>
                      </a:r>
                      <a:endParaRPr lang="ru-RU" sz="1600" b="0" dirty="0">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58340 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2"/>
                  </a:ext>
                </a:extLst>
              </a:tr>
              <a:tr h="406524">
                <a:tc>
                  <a:txBody>
                    <a:bodyPr/>
                    <a:lstStyle/>
                    <a:p>
                      <a:pPr algn="ctr"/>
                      <a:r>
                        <a:rPr lang="kk-KZ" sz="2000" b="0" dirty="0">
                          <a:solidFill>
                            <a:schemeClr val="accent5">
                              <a:lumMod val="50000"/>
                            </a:schemeClr>
                          </a:solidFill>
                          <a:effectLst>
                            <a:outerShdw blurRad="38100" dist="38100" dir="2700000" algn="tl">
                              <a:srgbClr val="000000">
                                <a:alpha val="43137"/>
                              </a:srgbClr>
                            </a:outerShdw>
                          </a:effectLst>
                          <a:latin typeface="Constantia" pitchFamily="18" charset="0"/>
                        </a:rPr>
                        <a:t>132 бап</a:t>
                      </a:r>
                      <a:endParaRPr lang="ru-RU" sz="2000" b="0" dirty="0">
                        <a:solidFill>
                          <a:schemeClr val="accent5">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Кәмелетке</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толмағандардың</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түнгi</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уақытта</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сағат</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22-ден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таңғы</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6-ға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дейiн</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заңды</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өкiлдерiнiң</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бірге</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жүруiнсiз</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ойын-сауық</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мекемелерiнде</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болуына</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жол</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r>
                        <a:rPr lang="en-US" sz="1600" b="0" kern="1200" dirty="0" err="1">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беру</a:t>
                      </a:r>
                      <a:r>
                        <a:rPr lang="en-US" sz="1600" b="0" kern="1200" dirty="0">
                          <a:solidFill>
                            <a:schemeClr val="accent4">
                              <a:lumMod val="50000"/>
                            </a:schemeClr>
                          </a:solidFill>
                          <a:effectLst>
                            <a:outerShdw blurRad="38100" dist="38100" dir="2700000" algn="tl">
                              <a:srgbClr val="000000">
                                <a:alpha val="43137"/>
                              </a:srgbClr>
                            </a:outerShdw>
                          </a:effectLst>
                          <a:latin typeface="Constantia" pitchFamily="18" charset="0"/>
                          <a:ea typeface="+mn-ea"/>
                          <a:cs typeface="+mn-cs"/>
                        </a:rPr>
                        <a:t> </a:t>
                      </a:r>
                      <a:endParaRPr lang="ru-RU" sz="1600" b="0" dirty="0">
                        <a:solidFill>
                          <a:schemeClr val="accent4">
                            <a:lumMod val="50000"/>
                          </a:schemeClr>
                        </a:solidFill>
                        <a:effectLst>
                          <a:outerShdw blurRad="38100" dist="38100" dir="2700000" algn="tl">
                            <a:srgbClr val="000000">
                              <a:alpha val="43137"/>
                            </a:srgbClr>
                          </a:outerShdw>
                        </a:effectLst>
                        <a:latin typeface="Constantia" pitchFamily="18" charset="0"/>
                      </a:endParaRPr>
                    </a:p>
                  </a:txBody>
                  <a:tcPr/>
                </a:tc>
                <a:tc>
                  <a:txBody>
                    <a:bodyPr/>
                    <a:lstStyle/>
                    <a:p>
                      <a:pPr algn="ctr"/>
                      <a:r>
                        <a:rPr lang="kk-KZ"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Ж</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еке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тұлғаларға</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шағын</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немесе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коммерциялық</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емес</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ұйымдарға</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он</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бес</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орта</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отыз</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ірі</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кәсіпкерлік</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субъектілеріне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елу</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айлық</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есептiк</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көрсеткiш</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мөлшерiнде</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r>
                        <a:rPr lang="en-US" sz="1600" kern="1200" dirty="0" err="1">
                          <a:solidFill>
                            <a:schemeClr val="dk1"/>
                          </a:solidFill>
                          <a:effectLst>
                            <a:outerShdw blurRad="38100" dist="38100" dir="2700000" algn="tl">
                              <a:srgbClr val="000000">
                                <a:alpha val="43137"/>
                              </a:srgbClr>
                            </a:outerShdw>
                          </a:effectLst>
                          <a:latin typeface="Constantia" pitchFamily="18" charset="0"/>
                          <a:ea typeface="+mn-ea"/>
                          <a:cs typeface="+mn-cs"/>
                        </a:rPr>
                        <a:t>айыппұл</a:t>
                      </a:r>
                      <a:r>
                        <a:rPr lang="en-US" sz="1600" kern="1200" dirty="0">
                          <a:solidFill>
                            <a:schemeClr val="dk1"/>
                          </a:solidFill>
                          <a:effectLst>
                            <a:outerShdw blurRad="38100" dist="38100" dir="2700000" algn="tl">
                              <a:srgbClr val="000000">
                                <a:alpha val="43137"/>
                              </a:srgbClr>
                            </a:outerShdw>
                          </a:effectLst>
                          <a:latin typeface="Constantia" pitchFamily="18" charset="0"/>
                          <a:ea typeface="+mn-ea"/>
                          <a:cs typeface="+mn-cs"/>
                        </a:rPr>
                        <a:t> </a:t>
                      </a:r>
                      <a:endParaRPr lang="ru-RU" sz="1600" b="0" dirty="0">
                        <a:effectLst>
                          <a:outerShdw blurRad="38100" dist="38100" dir="2700000" algn="tl">
                            <a:srgbClr val="000000">
                              <a:alpha val="43137"/>
                            </a:srgbClr>
                          </a:outerShdw>
                        </a:effectLst>
                        <a:latin typeface="Constantia" pitchFamily="18" charset="0"/>
                      </a:endParaRPr>
                    </a:p>
                  </a:txBody>
                  <a:tcPr/>
                </a:tc>
                <a:tc>
                  <a:txBody>
                    <a:bodyPr/>
                    <a:lstStyle/>
                    <a:p>
                      <a:pPr algn="ctr"/>
                      <a:r>
                        <a:rPr lang="kk-KZ" sz="2000" b="1" dirty="0">
                          <a:solidFill>
                            <a:srgbClr val="FF0000"/>
                          </a:solidFill>
                          <a:effectLst>
                            <a:outerShdw blurRad="38100" dist="38100" dir="2700000" algn="tl">
                              <a:srgbClr val="000000">
                                <a:alpha val="43137"/>
                              </a:srgbClr>
                            </a:outerShdw>
                          </a:effectLst>
                          <a:latin typeface="Constantia" pitchFamily="18" charset="0"/>
                        </a:rPr>
                        <a:t>29170, 43755 немесе 145850 тенге</a:t>
                      </a:r>
                      <a:endParaRPr lang="ru-RU" sz="2000" b="1" dirty="0">
                        <a:solidFill>
                          <a:srgbClr val="FF0000"/>
                        </a:solidFill>
                        <a:effectLst>
                          <a:outerShdw blurRad="38100" dist="38100" dir="2700000" algn="tl">
                            <a:srgbClr val="000000">
                              <a:alpha val="43137"/>
                            </a:srgbClr>
                          </a:outerShdw>
                        </a:effectLst>
                        <a:latin typeface="Constantia" pitchFamily="18" charset="0"/>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024829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728</Words>
  <Application>Microsoft Office PowerPoint</Application>
  <PresentationFormat>Экран (4:3)</PresentationFormat>
  <Paragraphs>97</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Бала тәрбиесі</vt:lpstr>
      <vt:lpstr>Жасөспірімдер арасында қылмыстық істердің  көбею себептері:</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6</cp:revision>
  <dcterms:created xsi:type="dcterms:W3CDTF">2021-11-04T11:34:51Z</dcterms:created>
  <dcterms:modified xsi:type="dcterms:W3CDTF">2021-11-05T08:55:19Z</dcterms:modified>
</cp:coreProperties>
</file>